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sldIdLst>
    <p:sldId id="287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6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ṡľiḋe"/>
          <p:cNvSpPr/>
          <p:nvPr userDrawn="1"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100000">
                <a:srgbClr val="05048D"/>
              </a:gs>
              <a:gs pos="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7" name="图片 6" descr="蓝点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  <a14:imgEffect>
                      <a14:colorTemperature colorTemp="11500"/>
                    </a14:imgEffect>
                    <a14:imgEffect>
                      <a14:saturation sat="339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381520" y="4592869"/>
            <a:ext cx="7428957" cy="2265132"/>
          </a:xfrm>
          <a:prstGeom prst="rect">
            <a:avLst/>
          </a:prstGeom>
        </p:spPr>
      </p:pic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2946398" y="3025184"/>
            <a:ext cx="6299202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2946398" y="1773937"/>
            <a:ext cx="6299202" cy="1251248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4" name="ïṧḻîḍè"/>
          <p:cNvSpPr/>
          <p:nvPr userDrawn="1"/>
        </p:nvSpPr>
        <p:spPr>
          <a:xfrm>
            <a:off x="8537575" y="1291633"/>
            <a:ext cx="2298700" cy="2298700"/>
          </a:xfrm>
          <a:prstGeom prst="ellipse">
            <a:avLst/>
          </a:prstGeom>
          <a:solidFill>
            <a:srgbClr val="14FFFF">
              <a:alpha val="10000"/>
            </a:srgb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is1îḓê"/>
          <p:cNvSpPr/>
          <p:nvPr userDrawn="1"/>
        </p:nvSpPr>
        <p:spPr>
          <a:xfrm>
            <a:off x="10521496" y="1130300"/>
            <a:ext cx="857704" cy="857704"/>
          </a:xfrm>
          <a:prstGeom prst="ellipse">
            <a:avLst/>
          </a:prstGeom>
          <a:solidFill>
            <a:srgbClr val="14FFFF">
              <a:alpha val="20000"/>
            </a:srgb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ïṥļiḑê"/>
          <p:cNvSpPr/>
          <p:nvPr userDrawn="1"/>
        </p:nvSpPr>
        <p:spPr>
          <a:xfrm>
            <a:off x="-606426" y="4585224"/>
            <a:ext cx="3171823" cy="3171823"/>
          </a:xfrm>
          <a:prstGeom prst="ellipse">
            <a:avLst/>
          </a:prstGeom>
          <a:solidFill>
            <a:srgbClr val="14FFFF">
              <a:alpha val="10000"/>
            </a:srgb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îSlíḓê"/>
          <p:cNvSpPr/>
          <p:nvPr userDrawn="1"/>
        </p:nvSpPr>
        <p:spPr>
          <a:xfrm>
            <a:off x="0" y="4346578"/>
            <a:ext cx="855730" cy="855730"/>
          </a:xfrm>
          <a:prstGeom prst="ellipse">
            <a:avLst/>
          </a:prstGeom>
          <a:solidFill>
            <a:srgbClr val="14FFFF">
              <a:alpha val="20000"/>
            </a:srgb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5006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ṧliḋe"/>
          <p:cNvSpPr/>
          <p:nvPr userDrawn="1"/>
        </p:nvSpPr>
        <p:spPr>
          <a:xfrm>
            <a:off x="-27940" y="0"/>
            <a:ext cx="12219940" cy="6858000"/>
          </a:xfrm>
          <a:prstGeom prst="rect">
            <a:avLst/>
          </a:prstGeom>
          <a:gradFill flip="none" rotWithShape="1">
            <a:gsLst>
              <a:gs pos="0">
                <a:srgbClr val="05048D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25933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25945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蓝点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35000"/>
                    </a14:imgEffect>
                    <a14:imgEffect>
                      <a14:saturation sat="339000"/>
                    </a14:imgEffect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16200000">
            <a:off x="8100750" y="2473033"/>
            <a:ext cx="6270568" cy="19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34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0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82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şlíde"/>
          <p:cNvSpPr/>
          <p:nvPr userDrawn="1"/>
        </p:nvSpPr>
        <p:spPr>
          <a:xfrm>
            <a:off x="-27940" y="0"/>
            <a:ext cx="1221994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05048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135063"/>
            <a:ext cx="108457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3441299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145028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3" name="图片 2" descr="蓝点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35000"/>
                    </a14:imgEffect>
                    <a14:imgEffect>
                      <a14:saturation sat="339000"/>
                    </a14:imgEffect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083343" y="4436897"/>
            <a:ext cx="8025311" cy="24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74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65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hyperlink" Target="https://www.kaggle.com/c/indoor-location-navigatio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ṣḷïḓe"/>
          <p:cNvSpPr>
            <a:spLocks noGrp="1"/>
          </p:cNvSpPr>
          <p:nvPr>
            <p:ph type="title"/>
          </p:nvPr>
        </p:nvSpPr>
        <p:spPr>
          <a:xfrm>
            <a:off x="259377" y="148103"/>
            <a:ext cx="9369815" cy="617544"/>
          </a:xfrm>
        </p:spPr>
        <p:txBody>
          <a:bodyPr/>
          <a:lstStyle/>
          <a:p>
            <a:r>
              <a:rPr lang="zh-CN" altLang="en-US" dirty="0">
                <a:solidFill>
                  <a:srgbClr val="0831A2"/>
                </a:solidFill>
              </a:rPr>
              <a:t>赛题背景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F7AA83-F295-4EDA-876D-EEBF0C0DAFD5}"/>
              </a:ext>
            </a:extLst>
          </p:cNvPr>
          <p:cNvSpPr/>
          <p:nvPr/>
        </p:nvSpPr>
        <p:spPr>
          <a:xfrm flipV="1">
            <a:off x="0" y="869847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E4EE86-2FAB-4B26-80F4-A638AA24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" y="953432"/>
            <a:ext cx="12051748" cy="25129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3B21B7-FDA9-40CF-BA0E-5B8C2F420AA0}"/>
              </a:ext>
            </a:extLst>
          </p:cNvPr>
          <p:cNvSpPr/>
          <p:nvPr/>
        </p:nvSpPr>
        <p:spPr>
          <a:xfrm>
            <a:off x="862895" y="4193487"/>
            <a:ext cx="821283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/>
              <a:t>      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基于试验员在大楼中的位置信息和其手机中传感器信号数据（如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强度、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基站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、磁场强度），使用深度学习方法建立模型，达到当给定任意手机传感器数据时，即可定位手机在大楼中位置信息的目的。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hlinkClick r:id="rId4"/>
              </a:rPr>
              <a:t>https://www.kaggle.com/c/indoor-location-navigation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D95A29-91B5-4C96-8EC0-3B28D85C4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729" y="3655406"/>
            <a:ext cx="2749197" cy="2992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20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模型构建：损失函数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C420D9-CDFC-4346-BD3D-35415601E373}"/>
              </a:ext>
            </a:extLst>
          </p:cNvPr>
          <p:cNvSpPr txBox="1"/>
          <p:nvPr/>
        </p:nvSpPr>
        <p:spPr>
          <a:xfrm>
            <a:off x="543343" y="1802296"/>
            <a:ext cx="528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Floor</a:t>
            </a:r>
            <a:r>
              <a:rPr kumimoji="1" lang="zh-CN" altLang="en-US" dirty="0"/>
              <a:t>预测：构建多分类模型，损失函数使用交叉熵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04BE68-A0A1-4876-AF8F-FA1AEBBF88AB}"/>
              </a:ext>
            </a:extLst>
          </p:cNvPr>
          <p:cNvSpPr txBox="1"/>
          <p:nvPr/>
        </p:nvSpPr>
        <p:spPr>
          <a:xfrm>
            <a:off x="543342" y="2447572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坐标预测：构建回归模型，损失函数使用</a:t>
            </a:r>
            <a:r>
              <a:rPr kumimoji="1" lang="en-US" altLang="zh-CN" dirty="0"/>
              <a:t>MSE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0FC771-D6FB-49F1-B616-2843BCAA10CF}"/>
              </a:ext>
            </a:extLst>
          </p:cNvPr>
          <p:cNvSpPr txBox="1"/>
          <p:nvPr/>
        </p:nvSpPr>
        <p:spPr>
          <a:xfrm>
            <a:off x="543342" y="3992963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Floor+</a:t>
            </a:r>
            <a:r>
              <a:rPr kumimoji="1" lang="zh-CN" altLang="en-US" dirty="0"/>
              <a:t>坐标预测：自定义损失函数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A86A264-8DEC-454F-B392-831FACD026BA}"/>
              </a:ext>
            </a:extLst>
          </p:cNvPr>
          <p:cNvSpPr/>
          <p:nvPr/>
        </p:nvSpPr>
        <p:spPr>
          <a:xfrm>
            <a:off x="6596564" y="1802296"/>
            <a:ext cx="395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tf</a:t>
            </a:r>
            <a:r>
              <a:rPr lang="en-US" altLang="zh-CN">
                <a:solidFill>
                  <a:srgbClr val="055BE0"/>
                </a:solidFill>
              </a:rPr>
              <a:t>.</a:t>
            </a:r>
            <a:r>
              <a:rPr lang="en-US" altLang="zh-CN"/>
              <a:t>keras</a:t>
            </a:r>
            <a:r>
              <a:rPr lang="en-US" altLang="zh-CN">
                <a:solidFill>
                  <a:srgbClr val="055BE0"/>
                </a:solidFill>
              </a:rPr>
              <a:t>.</a:t>
            </a:r>
            <a:r>
              <a:rPr lang="en-US" altLang="zh-CN"/>
              <a:t>losses</a:t>
            </a:r>
            <a:r>
              <a:rPr lang="en-US" altLang="zh-CN">
                <a:solidFill>
                  <a:srgbClr val="055BE0"/>
                </a:solidFill>
              </a:rPr>
              <a:t>.</a:t>
            </a:r>
            <a:r>
              <a:rPr lang="en-US" altLang="zh-CN"/>
              <a:t>CategoricalCrossentropy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8843B0-88D4-4746-85B1-C4AB528BF758}"/>
              </a:ext>
            </a:extLst>
          </p:cNvPr>
          <p:cNvSpPr/>
          <p:nvPr/>
        </p:nvSpPr>
        <p:spPr>
          <a:xfrm>
            <a:off x="7572567" y="2447572"/>
            <a:ext cx="2003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tf.keras.losses.MSE</a:t>
            </a:r>
            <a:endParaRPr lang="en-US" altLang="zh-CN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654BF39C-A1D2-45F4-B15E-BBFF0F6F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8" y="3384395"/>
            <a:ext cx="6127748" cy="195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820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模型训练：模型架构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C922DA-03C0-4026-A5F1-FB060D57DAA6}"/>
              </a:ext>
            </a:extLst>
          </p:cNvPr>
          <p:cNvSpPr txBox="1"/>
          <p:nvPr/>
        </p:nvSpPr>
        <p:spPr>
          <a:xfrm>
            <a:off x="424754" y="1003300"/>
            <a:ext cx="316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LSTM/GRU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4AE22D-EA69-457A-B34D-5D15F24B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02" y="1003300"/>
            <a:ext cx="8572500" cy="5854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2D8D8A7-7034-4CB2-B4A1-F6E93CD29510}"/>
              </a:ext>
            </a:extLst>
          </p:cNvPr>
          <p:cNvSpPr txBox="1"/>
          <p:nvPr/>
        </p:nvSpPr>
        <p:spPr>
          <a:xfrm>
            <a:off x="1069785" y="178875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Wifi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A586F7-30F2-4613-88AC-8B9694F505DF}"/>
              </a:ext>
            </a:extLst>
          </p:cNvPr>
          <p:cNvSpPr txBox="1"/>
          <p:nvPr/>
        </p:nvSpPr>
        <p:spPr>
          <a:xfrm>
            <a:off x="1069785" y="22967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Sensor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CA78B4-F5A9-43B5-A35D-39A7BFA7B947}"/>
              </a:ext>
            </a:extLst>
          </p:cNvPr>
          <p:cNvSpPr txBox="1"/>
          <p:nvPr/>
        </p:nvSpPr>
        <p:spPr>
          <a:xfrm>
            <a:off x="1058321" y="2865411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Floor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12E27E-56E6-4C3F-B493-7C21DE4B14A9}"/>
              </a:ext>
            </a:extLst>
          </p:cNvPr>
          <p:cNvSpPr txBox="1"/>
          <p:nvPr/>
        </p:nvSpPr>
        <p:spPr>
          <a:xfrm>
            <a:off x="1069785" y="3434041"/>
            <a:ext cx="53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Site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869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后处理：结合</a:t>
            </a:r>
            <a:r>
              <a:rPr lang="en-US" altLang="zh-CN" dirty="0">
                <a:solidFill>
                  <a:srgbClr val="0831A2"/>
                </a:solidFill>
              </a:rPr>
              <a:t>sensor</a:t>
            </a:r>
            <a:r>
              <a:rPr lang="zh-CN" altLang="en-US" dirty="0">
                <a:solidFill>
                  <a:srgbClr val="0831A2"/>
                </a:solidFill>
              </a:rPr>
              <a:t>坐标点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6C21E9-5C2E-4FCF-9731-D423233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8" y="1045156"/>
            <a:ext cx="8280400" cy="1651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8BC5A0-5DCD-416B-8825-A5E498E2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54" y="3318948"/>
            <a:ext cx="3229972" cy="32739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75A4F4E-014D-49FA-B2A9-7F2C0948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868" y="4257406"/>
            <a:ext cx="3759200" cy="1397000"/>
          </a:xfrm>
          <a:prstGeom prst="rect">
            <a:avLst/>
          </a:prstGeom>
        </p:spPr>
      </p:pic>
      <p:sp>
        <p:nvSpPr>
          <p:cNvPr id="8" name="下箭头 14">
            <a:extLst>
              <a:ext uri="{FF2B5EF4-FFF2-40B4-BE49-F238E27FC236}">
                <a16:creationId xmlns:a16="http://schemas.microsoft.com/office/drawing/2014/main" id="{DEB67F09-B9B9-4291-9E4A-B9620B505D78}"/>
              </a:ext>
            </a:extLst>
          </p:cNvPr>
          <p:cNvSpPr/>
          <p:nvPr/>
        </p:nvSpPr>
        <p:spPr>
          <a:xfrm>
            <a:off x="1738648" y="2696156"/>
            <a:ext cx="515155" cy="5106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15">
            <a:extLst>
              <a:ext uri="{FF2B5EF4-FFF2-40B4-BE49-F238E27FC236}">
                <a16:creationId xmlns:a16="http://schemas.microsoft.com/office/drawing/2014/main" id="{521758ED-3AD6-486B-BA3A-08F20AB33B5E}"/>
              </a:ext>
            </a:extLst>
          </p:cNvPr>
          <p:cNvSpPr/>
          <p:nvPr/>
        </p:nvSpPr>
        <p:spPr>
          <a:xfrm>
            <a:off x="3566721" y="4717646"/>
            <a:ext cx="930153" cy="476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5ECFFC-AF78-4A47-AACB-F4B7260E0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210" y="4310088"/>
            <a:ext cx="2773272" cy="22827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F66630-7928-4C37-B352-E2DD2F8BB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810" y="1045157"/>
            <a:ext cx="2874672" cy="2406382"/>
          </a:xfrm>
          <a:prstGeom prst="rect">
            <a:avLst/>
          </a:prstGeom>
        </p:spPr>
      </p:pic>
      <p:sp>
        <p:nvSpPr>
          <p:cNvPr id="12" name="右箭头 18">
            <a:extLst>
              <a:ext uri="{FF2B5EF4-FFF2-40B4-BE49-F238E27FC236}">
                <a16:creationId xmlns:a16="http://schemas.microsoft.com/office/drawing/2014/main" id="{B3BA9F0E-EB07-4084-B1F8-6DC820F97E6C}"/>
              </a:ext>
            </a:extLst>
          </p:cNvPr>
          <p:cNvSpPr/>
          <p:nvPr/>
        </p:nvSpPr>
        <p:spPr>
          <a:xfrm rot="5400000">
            <a:off x="10495869" y="3931942"/>
            <a:ext cx="837126" cy="4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696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后处理：结合</a:t>
            </a:r>
            <a:r>
              <a:rPr lang="en-US" altLang="zh-CN" dirty="0">
                <a:solidFill>
                  <a:srgbClr val="0831A2"/>
                </a:solidFill>
              </a:rPr>
              <a:t>train</a:t>
            </a:r>
            <a:r>
              <a:rPr lang="zh-CN" altLang="en-US" dirty="0">
                <a:solidFill>
                  <a:srgbClr val="0831A2"/>
                </a:solidFill>
              </a:rPr>
              <a:t>坐标点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D93445-8331-407D-A69F-D0C2D296091E}"/>
              </a:ext>
            </a:extLst>
          </p:cNvPr>
          <p:cNvSpPr txBox="1"/>
          <p:nvPr/>
        </p:nvSpPr>
        <p:spPr>
          <a:xfrm>
            <a:off x="887896" y="1325217"/>
            <a:ext cx="4546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将预测的点坐标调整到最近的</a:t>
            </a:r>
            <a:r>
              <a:rPr kumimoji="1" lang="en-US" altLang="zh-CN" dirty="0"/>
              <a:t>train</a:t>
            </a:r>
            <a:r>
              <a:rPr kumimoji="1" lang="zh-CN" altLang="en-US" dirty="0"/>
              <a:t>的路径点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D3C7E2-B0AC-4588-9E02-7B0BB381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05" y="2459864"/>
            <a:ext cx="3359627" cy="3503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9EAE5F-55DA-44C4-88E0-B9E4A51D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47" y="2472564"/>
            <a:ext cx="3348539" cy="3503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D80481-4368-4851-BC05-7F3572E1B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347" y="2481861"/>
            <a:ext cx="3348538" cy="3481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810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模型结果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FC5B8B-A01D-497E-B03A-9B437A2322F9}"/>
              </a:ext>
            </a:extLst>
          </p:cNvPr>
          <p:cNvSpPr txBox="1"/>
          <p:nvPr/>
        </p:nvSpPr>
        <p:spPr>
          <a:xfrm>
            <a:off x="1683740" y="6185864"/>
            <a:ext cx="447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模型融合后的结果即可得到</a:t>
            </a:r>
            <a:r>
              <a:rPr kumimoji="1" lang="en-US" altLang="zh-CN" dirty="0"/>
              <a:t>top3%</a:t>
            </a:r>
            <a:r>
              <a:rPr kumimoji="1" lang="zh-CN" altLang="en-US" dirty="0"/>
              <a:t>的成绩。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595731-E332-43AA-8D66-14B214AF87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36722"/>
              </p:ext>
            </p:extLst>
          </p:nvPr>
        </p:nvGraphicFramePr>
        <p:xfrm>
          <a:off x="1272642" y="1479177"/>
          <a:ext cx="5926648" cy="443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1" u="none" strike="noStrike" dirty="0">
                          <a:effectLst/>
                        </a:rPr>
                        <a:t>模型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public LB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private LB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6.4x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6.8x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WIFI+sensor</a:t>
                      </a:r>
                      <a:r>
                        <a:rPr lang="zh-CN" alt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GRU</a:t>
                      </a:r>
                      <a:r>
                        <a:rPr lang="zh-CN" alt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模型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6.2x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6.6x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LSTM</a:t>
                      </a:r>
                      <a:r>
                        <a:rPr lang="zh-CN" alt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模型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6.3x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6.7x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 err="1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WIFI+sensor</a:t>
                      </a:r>
                      <a:r>
                        <a:rPr lang="zh-CN" alt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LSTM</a:t>
                      </a:r>
                      <a:r>
                        <a:rPr lang="zh-CN" altLang="en-US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模型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6.1x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6.5x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模型融合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5.7x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6.2x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基于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sensor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的后处理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4.1x</a:t>
                      </a:r>
                      <a:endParaRPr lang="hr-HR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4.5x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基于训练坐标点的后处理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4.0x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4.4x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基于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sensor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的后处理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again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3.9x</a:t>
                      </a:r>
                      <a:endParaRPr lang="hr-HR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4.3x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16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基于训练坐标点的后处理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again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u="none" strike="noStrike" dirty="0">
                          <a:effectLst/>
                        </a:rPr>
                        <a:t>3.8x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4.2x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08A29A8-16FD-49BD-8C74-22F69B9196DA}"/>
              </a:ext>
            </a:extLst>
          </p:cNvPr>
          <p:cNvSpPr txBox="1"/>
          <p:nvPr/>
        </p:nvSpPr>
        <p:spPr>
          <a:xfrm>
            <a:off x="915098" y="1001617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将各种模型融合后处理，各模型的表现如下：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52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îṣḷïḓe">
            <a:extLst>
              <a:ext uri="{FF2B5EF4-FFF2-40B4-BE49-F238E27FC236}">
                <a16:creationId xmlns:a16="http://schemas.microsoft.com/office/drawing/2014/main" id="{ADDAC3E0-420F-45AB-8B8F-08B58CFFE79A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数据概览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9ADC0B-57F6-4889-9721-98E3500C5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93623"/>
              </p:ext>
            </p:extLst>
          </p:nvPr>
        </p:nvGraphicFramePr>
        <p:xfrm>
          <a:off x="672348" y="1245386"/>
          <a:ext cx="8451852" cy="5386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1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5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48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1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1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859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TYPE_WAYPOINT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196.418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117.849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Location surveyor labeled on the map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Coordinate x (meter)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Coordiante</a:t>
                      </a:r>
                      <a:r>
                        <a:rPr lang="en-US" sz="1400" u="none" strike="noStrike" dirty="0">
                          <a:effectLst/>
                        </a:rPr>
                        <a:t> y (meter)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3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29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TYPE_ACCELEROMETER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-1.7086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-0.2748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16.6572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1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Sensor.TYPE_ACCELEROMETER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29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TYPE_GYROSCOPE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-0.3022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0.27733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0.10754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7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Sensor.TYPE_GYROSCOPE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accuracy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29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TYPE_MAGNETIC_FIELD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20.1813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16.2094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-32.22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1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Sensor.TYPE_MAGNETIC_FIELD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accuracy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290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TYPE_ROTATION_VECTOR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-0.0086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0.05137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0.3625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71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Sensor.TYPE_ROTATION_VECTOR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accuracy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4614" marR="4614" marT="461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EB7B172D-5E85-4DBA-9CD3-21D778AA611A}"/>
              </a:ext>
            </a:extLst>
          </p:cNvPr>
          <p:cNvSpPr txBox="1"/>
          <p:nvPr/>
        </p:nvSpPr>
        <p:spPr>
          <a:xfrm>
            <a:off x="9541563" y="1537957"/>
            <a:ext cx="187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要预测的目标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B6901D0F-D7BB-446B-9F5D-4FDF8A1B5E48}"/>
              </a:ext>
            </a:extLst>
          </p:cNvPr>
          <p:cNvSpPr/>
          <p:nvPr/>
        </p:nvSpPr>
        <p:spPr>
          <a:xfrm>
            <a:off x="9203712" y="1245386"/>
            <a:ext cx="258339" cy="954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41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数据概览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A6A1BE-2A95-4AD0-B61A-A71F0442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13" y="999365"/>
            <a:ext cx="4969378" cy="5240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622140-8303-4391-A3F1-DB7217D77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" y="1298714"/>
            <a:ext cx="5380570" cy="4940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799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数据概览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D807D8E-5788-458F-AA8C-F23DC220C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054267"/>
              </p:ext>
            </p:extLst>
          </p:nvPr>
        </p:nvGraphicFramePr>
        <p:xfrm>
          <a:off x="781878" y="1364297"/>
          <a:ext cx="11060937" cy="4678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8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4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8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89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4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r>
                        <a:rPr lang="is-IS" sz="1400" u="none" strike="noStrike" dirty="0">
                          <a:effectLst/>
                        </a:rPr>
                        <a:t>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TYPE_ACCELEROMETER_UNCALIBRATED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-1.7086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-0.2748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16.6572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0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Sensor.TYPE_ACCELEROMETER_UNCALIBRATED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668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TYPE_GYROSCOPE_UNCALIBRATED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-0.4233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0.20203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0.09624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4.2E-4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3.20E-04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4.12E-04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0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Sensor.TYPE_GYROSCOPE_UNCALIBRATED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865"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effectLst/>
                        </a:rPr>
                        <a:t>1578462618392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TYPE_MAGNETIC_FIELD_UNCALIBRATED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-29.831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-26.363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-300.3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-50.012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-42.572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-268.08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06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Android Sensor.TYPE_MAGNETIC_FIELD_UNCALIBRATED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X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Y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Z axis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accuracy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5113" marR="5113" marT="511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08998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数据概览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D1DB5A7-99A8-40AA-8B16-D310010C3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64217"/>
              </p:ext>
            </p:extLst>
          </p:nvPr>
        </p:nvGraphicFramePr>
        <p:xfrm>
          <a:off x="781877" y="1292704"/>
          <a:ext cx="8086700" cy="4166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Time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1.6E+12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TYPE_WIFI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intime_free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0e:74:9c:a7:b2:e4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-43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5805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1.6E+12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2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Wi-Fi data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ssid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bssid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RSSI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frequency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last seen timestamp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1.6E+12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TYPE_BEACON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FDA50693-A4E2-4FB1-AFCF-C6EB07647825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10073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61418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effectLst/>
                        </a:rPr>
                        <a:t>-65</a:t>
                      </a:r>
                      <a:endParaRPr lang="en-US" altLang="zh-CN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-82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>
                          <a:effectLst/>
                        </a:rPr>
                        <a:t>5.50634</a:t>
                      </a:r>
                      <a:endParaRPr lang="en-US" altLang="zh-CN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6B:11:4C:D1:29:F2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1.6E+12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37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</a:rPr>
                        <a:t>　</a:t>
                      </a:r>
                      <a:endParaRPr lang="zh-CN" alt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iBeacon data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UUID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MajorID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MinorID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Tx Power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RSSI</a:t>
                      </a:r>
                      <a:endParaRPr lang="en-US" sz="1400" b="0" i="0" u="none" strike="noStrike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Distance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MAC Address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same with Unix time, padding data</a:t>
                      </a:r>
                      <a:endParaRPr lang="en-US" sz="1400" b="0" i="0" u="none" strike="noStrike" dirty="0">
                        <a:solidFill>
                          <a:srgbClr val="24292E"/>
                        </a:solidFill>
                        <a:effectLst/>
                        <a:latin typeface="Segoe UI" panose="020B0502040204020203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DD572D7-FB24-46A5-AA18-395D20922F9A}"/>
              </a:ext>
            </a:extLst>
          </p:cNvPr>
          <p:cNvSpPr txBox="1"/>
          <p:nvPr/>
        </p:nvSpPr>
        <p:spPr>
          <a:xfrm>
            <a:off x="8868577" y="1457739"/>
            <a:ext cx="36327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BSSID:</a:t>
            </a:r>
          </a:p>
          <a:p>
            <a:r>
              <a:rPr kumimoji="1" lang="zh-CN" altLang="en-US" dirty="0"/>
              <a:t>无线路由器的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地址（唯一）</a:t>
            </a:r>
            <a:endParaRPr kumimoji="1" lang="en-US" altLang="zh-CN" dirty="0"/>
          </a:p>
          <a:p>
            <a:r>
              <a:rPr kumimoji="1" lang="en-US" altLang="zh-CN" dirty="0"/>
              <a:t>SSID:</a:t>
            </a:r>
          </a:p>
          <a:p>
            <a:r>
              <a:rPr kumimoji="1" lang="zh-CN" altLang="en-US" dirty="0"/>
              <a:t>手机上搜到的</a:t>
            </a:r>
            <a:r>
              <a:rPr kumimoji="1" lang="en-US" altLang="zh-CN" dirty="0" err="1"/>
              <a:t>wifi</a:t>
            </a:r>
            <a:r>
              <a:rPr kumimoji="1" lang="zh-CN" altLang="en-US" dirty="0"/>
              <a:t>名字（不唯一）</a:t>
            </a:r>
            <a:endParaRPr kumimoji="1" lang="en-US" altLang="zh-CN" dirty="0"/>
          </a:p>
          <a:p>
            <a:r>
              <a:rPr kumimoji="1" lang="en-US" altLang="zh-CN" dirty="0"/>
              <a:t>RSSI:</a:t>
            </a:r>
          </a:p>
          <a:p>
            <a:r>
              <a:rPr kumimoji="1" lang="zh-CN" altLang="en-US" dirty="0"/>
              <a:t>信号强度（负值，越大越强）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77E36E-40A7-4749-8E99-5AEA545E9BFC}"/>
              </a:ext>
            </a:extLst>
          </p:cNvPr>
          <p:cNvSpPr txBox="1"/>
          <p:nvPr/>
        </p:nvSpPr>
        <p:spPr>
          <a:xfrm>
            <a:off x="8903802" y="4045210"/>
            <a:ext cx="18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Ibeacon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蓝牙定位技术</a:t>
            </a:r>
            <a:endParaRPr kumimoji="1" lang="en-US" altLang="zh-CN" dirty="0"/>
          </a:p>
          <a:p>
            <a:r>
              <a:rPr kumimoji="1" lang="en-US" altLang="zh-CN" dirty="0"/>
              <a:t>UUID:</a:t>
            </a:r>
            <a:r>
              <a:rPr kumimoji="1" lang="zh-CN" altLang="en-US" dirty="0"/>
              <a:t>唯一识别码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86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评价体系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60401D-C87A-4BA7-97C3-F12056D4E8E3}"/>
              </a:ext>
            </a:extLst>
          </p:cNvPr>
          <p:cNvSpPr txBox="1"/>
          <p:nvPr/>
        </p:nvSpPr>
        <p:spPr>
          <a:xfrm>
            <a:off x="298174" y="1212316"/>
            <a:ext cx="384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评价指标：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mean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1124B4-D0DD-413F-8175-A69DD8ED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16" y="1688548"/>
            <a:ext cx="7772400" cy="345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2C9C916-8188-4961-8753-34537BB6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982" y="5353326"/>
            <a:ext cx="8280400" cy="134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82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思路分析：回归</a:t>
            </a:r>
            <a:r>
              <a:rPr lang="en-US" altLang="zh-CN" dirty="0">
                <a:solidFill>
                  <a:srgbClr val="0831A2"/>
                </a:solidFill>
              </a:rPr>
              <a:t>+</a:t>
            </a:r>
            <a:r>
              <a:rPr lang="zh-CN" altLang="en-US" dirty="0">
                <a:solidFill>
                  <a:srgbClr val="0831A2"/>
                </a:solidFill>
              </a:rPr>
              <a:t>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C47E5-F340-4C01-B920-123723E2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4" y="1181686"/>
            <a:ext cx="7197035" cy="5343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509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特征抽取：从</a:t>
            </a:r>
            <a:r>
              <a:rPr lang="en-US" altLang="zh-CN" dirty="0">
                <a:solidFill>
                  <a:srgbClr val="0831A2"/>
                </a:solidFill>
              </a:rPr>
              <a:t>log</a:t>
            </a:r>
            <a:r>
              <a:rPr lang="zh-CN" altLang="en-US" dirty="0">
                <a:solidFill>
                  <a:srgbClr val="0831A2"/>
                </a:solidFill>
              </a:rPr>
              <a:t>文件中抽取关键数据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A69EC0-CAAB-45CB-B08D-F4CD1A1A3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42" y="4970781"/>
            <a:ext cx="3866059" cy="18358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600F85-8643-4F21-B154-9B2BF4F1AE23}"/>
              </a:ext>
            </a:extLst>
          </p:cNvPr>
          <p:cNvSpPr txBox="1"/>
          <p:nvPr/>
        </p:nvSpPr>
        <p:spPr>
          <a:xfrm>
            <a:off x="2383502" y="460144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数据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616E0A-27FE-4310-8D03-A861C1C61E36}"/>
              </a:ext>
            </a:extLst>
          </p:cNvPr>
          <p:cNvSpPr txBox="1"/>
          <p:nvPr/>
        </p:nvSpPr>
        <p:spPr>
          <a:xfrm>
            <a:off x="9299405" y="15016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坐标数据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D3B7F4-3990-4F98-9738-E10ECA91E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682" y="5019701"/>
            <a:ext cx="5647543" cy="17869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13D805-52E3-463A-A64B-F22D5DDB9D3B}"/>
              </a:ext>
            </a:extLst>
          </p:cNvPr>
          <p:cNvSpPr txBox="1"/>
          <p:nvPr/>
        </p:nvSpPr>
        <p:spPr>
          <a:xfrm>
            <a:off x="7921456" y="460144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Sensor</a:t>
            </a:r>
            <a:r>
              <a:rPr kumimoji="1" lang="zh-CN" altLang="en-US" dirty="0"/>
              <a:t>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4E074C-09A3-4C24-BA72-5F8AD9F3D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54" y="989171"/>
            <a:ext cx="7790197" cy="36397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AF58BA-D521-4435-B1EB-E4DBCF5EE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453" y="2097700"/>
            <a:ext cx="27559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57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ļï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矩形 134">
            <a:extLst>
              <a:ext uri="{FF2B5EF4-FFF2-40B4-BE49-F238E27FC236}">
                <a16:creationId xmlns:a16="http://schemas.microsoft.com/office/drawing/2014/main" id="{893924C0-E432-4959-BE26-6932C9AA00EE}"/>
              </a:ext>
            </a:extLst>
          </p:cNvPr>
          <p:cNvSpPr/>
          <p:nvPr/>
        </p:nvSpPr>
        <p:spPr>
          <a:xfrm flipV="1">
            <a:off x="0" y="869846"/>
            <a:ext cx="12192000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îṣḷïḓe">
            <a:extLst>
              <a:ext uri="{FF2B5EF4-FFF2-40B4-BE49-F238E27FC236}">
                <a16:creationId xmlns:a16="http://schemas.microsoft.com/office/drawing/2014/main" id="{AFD7208E-4B34-4DAE-AF16-11D67B85AB1B}"/>
              </a:ext>
            </a:extLst>
          </p:cNvPr>
          <p:cNvSpPr txBox="1">
            <a:spLocks/>
          </p:cNvSpPr>
          <p:nvPr/>
        </p:nvSpPr>
        <p:spPr>
          <a:xfrm>
            <a:off x="259377" y="148103"/>
            <a:ext cx="9369815" cy="6175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831A2"/>
                </a:solidFill>
              </a:rPr>
              <a:t>特征抽取：构建训练集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F3454C-B347-4821-9D5E-FE209B5F894F}"/>
              </a:ext>
            </a:extLst>
          </p:cNvPr>
          <p:cNvSpPr txBox="1"/>
          <p:nvPr/>
        </p:nvSpPr>
        <p:spPr>
          <a:xfrm>
            <a:off x="6028573" y="1504145"/>
            <a:ext cx="4230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以</a:t>
            </a:r>
            <a:r>
              <a:rPr lang="en-US" altLang="zh-CN" dirty="0" err="1"/>
              <a:t>wifi</a:t>
            </a:r>
            <a:r>
              <a:rPr lang="zh-CN" altLang="en-US" dirty="0"/>
              <a:t>的</a:t>
            </a:r>
            <a:r>
              <a:rPr lang="en-US" altLang="zh-CN" dirty="0"/>
              <a:t>timestamp</a:t>
            </a:r>
            <a:r>
              <a:rPr lang="zh-CN" altLang="en-US" dirty="0"/>
              <a:t>为标杆，使用线性插</a:t>
            </a:r>
            <a:endParaRPr lang="en-US" altLang="zh-CN" dirty="0"/>
          </a:p>
          <a:p>
            <a:r>
              <a:rPr lang="zh-CN" altLang="en-US" dirty="0"/>
              <a:t>值方法，结合</a:t>
            </a:r>
            <a:r>
              <a:rPr lang="en-US" altLang="zh-CN" dirty="0"/>
              <a:t>sensor</a:t>
            </a:r>
            <a:r>
              <a:rPr lang="zh-CN" altLang="en-US" dirty="0"/>
              <a:t>和坐标数据，计算</a:t>
            </a:r>
            <a:endParaRPr lang="en-US" altLang="zh-CN" dirty="0"/>
          </a:p>
          <a:p>
            <a:r>
              <a:rPr lang="en-US" altLang="zh-CN" dirty="0" err="1"/>
              <a:t>wifi</a:t>
            </a:r>
            <a:r>
              <a:rPr lang="zh-CN" altLang="en-US" dirty="0"/>
              <a:t>的</a:t>
            </a:r>
            <a:r>
              <a:rPr lang="en-US" altLang="zh-CN" dirty="0"/>
              <a:t>timestamp</a:t>
            </a:r>
            <a:r>
              <a:rPr lang="zh-CN" altLang="en-US" dirty="0"/>
              <a:t>对应的</a:t>
            </a:r>
            <a:r>
              <a:rPr lang="en-US" altLang="zh-CN" dirty="0"/>
              <a:t>sensor</a:t>
            </a:r>
            <a:r>
              <a:rPr lang="zh-CN" altLang="en-US" dirty="0"/>
              <a:t>和坐标值。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DCD331-7251-4054-8D38-125A3673812C}"/>
              </a:ext>
            </a:extLst>
          </p:cNvPr>
          <p:cNvSpPr txBox="1"/>
          <p:nvPr/>
        </p:nvSpPr>
        <p:spPr>
          <a:xfrm>
            <a:off x="1666307" y="1497352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zh-CN" altLang="en-US" dirty="0"/>
              <a:t>以</a:t>
            </a:r>
            <a:r>
              <a:rPr lang="en-US" altLang="zh-CN" dirty="0" err="1"/>
              <a:t>wifi</a:t>
            </a:r>
            <a:r>
              <a:rPr lang="zh-CN" altLang="en-US" dirty="0"/>
              <a:t>的</a:t>
            </a:r>
            <a:r>
              <a:rPr lang="en-US" altLang="zh-CN" dirty="0"/>
              <a:t>timestamp</a:t>
            </a:r>
            <a:r>
              <a:rPr lang="zh-CN" altLang="en-US" dirty="0"/>
              <a:t>为标杆，</a:t>
            </a:r>
            <a:endParaRPr lang="en-US" altLang="zh-CN" dirty="0"/>
          </a:p>
          <a:p>
            <a:r>
              <a:rPr lang="zh-CN" altLang="en-US" dirty="0"/>
              <a:t>选择最近的时间点的</a:t>
            </a:r>
            <a:r>
              <a:rPr lang="en-US" altLang="zh-CN" dirty="0"/>
              <a:t>sensor</a:t>
            </a:r>
            <a:r>
              <a:rPr lang="zh-CN" altLang="en-US" dirty="0"/>
              <a:t>和</a:t>
            </a:r>
            <a:endParaRPr lang="en-US" altLang="zh-CN" dirty="0"/>
          </a:p>
          <a:p>
            <a:r>
              <a:rPr lang="zh-CN" altLang="en-US" dirty="0"/>
              <a:t>坐标数据，构建训练集。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DCAFB4-0ACC-419E-8C1D-CB6B8E96FBC6}"/>
              </a:ext>
            </a:extLst>
          </p:cNvPr>
          <p:cNvSpPr txBox="1"/>
          <p:nvPr/>
        </p:nvSpPr>
        <p:spPr>
          <a:xfrm>
            <a:off x="2358887" y="11348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最近距离法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4B724B-F40B-4859-A875-8ECA3835847E}"/>
              </a:ext>
            </a:extLst>
          </p:cNvPr>
          <p:cNvSpPr txBox="1"/>
          <p:nvPr/>
        </p:nvSpPr>
        <p:spPr>
          <a:xfrm>
            <a:off x="7474225" y="11280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线性插值法</a:t>
            </a:r>
          </a:p>
        </p:txBody>
      </p:sp>
      <p:pic>
        <p:nvPicPr>
          <p:cNvPr id="9" name="Picture 2" descr="https://www.kaggleusercontent.com/kf/58899919/eyJhbGciOiJkaXIiLCJlbmMiOiJBMTI4Q0JDLUhTMjU2In0..lROjGmeUD_-vDdVkZLAKhg.XWh48bRj31K1Wx6YkDUEEuwJt6cTZ-alQNr_953e2KsCEcqTf1rX3vnnUse60FHUfEU4qRxOTBt_DytUfYrRerKlrZOoQQppKPoAn_EFTh_2diBIfNqYyD88Wmcof2-3tEnKzgCb6AgHZFTTlhrrQHqzwP9ICkjf5p8AjdugV6NYqrqzAZCNOP1Enl5kFS6QuB8_zr_KOnXYUmzjb54EVgSzhTw2N1Z0P2rC5f3P41CMcSbu9ZhNq2bCnIvqTkgjdAv57MzBQSDYzngqPsIS2EFIsQDSprztdaKX115SZw2L_Hf6XnI148cDy_IIY-h6V3tany88zvZ9v6xAU5oyNYSlaj31jRIBR6CMykB_qpVfGhwiFe5S4kRbfN_NdovNQHk1dmB8_jyqnhk7KuG79ZZluv-PvsTTy33vXtwsrL68mobziV-M_lyAfsM3EbUXVMxkiNTkoU95ept4fFVlEjChSLCFh3IA2gzq7b-DKvxa6rW3HmU9W25u8uzOZgHHOKQ0BPqJ3neaDRjppwEiPFwKvGP1yTQGqDlceQt87YiC7xJ7TnkvFJEJtnm6uBmL6JagOUXTIHfaeLS-mvCfZ_d4YtldQVOsII3qBFmCymVRtnhNYttpWEgwqUpiwbm1lKND8SuF4gVuRMr_-Wa6Km1ruzCQQoThktxuumz4uLQ1nV5UPGUpLDQZ4zKIP1ukXsSl15gGjZrxo6Mi8Z8_9w.bvhA6orjOzo-XUTtAWPpaw/__results___files/__results___13_0.png">
            <a:extLst>
              <a:ext uri="{FF2B5EF4-FFF2-40B4-BE49-F238E27FC236}">
                <a16:creationId xmlns:a16="http://schemas.microsoft.com/office/drawing/2014/main" id="{B817F93A-989C-42DC-863A-DE88CF077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61" y="2447186"/>
            <a:ext cx="3012679" cy="427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kaggleusercontent.com/kf/58899919/eyJhbGciOiJkaXIiLCJlbmMiOiJBMTI4Q0JDLUhTMjU2In0..lROjGmeUD_-vDdVkZLAKhg.XWh48bRj31K1Wx6YkDUEEuwJt6cTZ-alQNr_953e2KsCEcqTf1rX3vnnUse60FHUfEU4qRxOTBt_DytUfYrRerKlrZOoQQppKPoAn_EFTh_2diBIfNqYyD88Wmcof2-3tEnKzgCb6AgHZFTTlhrrQHqzwP9ICkjf5p8AjdugV6NYqrqzAZCNOP1Enl5kFS6QuB8_zr_KOnXYUmzjb54EVgSzhTw2N1Z0P2rC5f3P41CMcSbu9ZhNq2bCnIvqTkgjdAv57MzBQSDYzngqPsIS2EFIsQDSprztdaKX115SZw2L_Hf6XnI148cDy_IIY-h6V3tany88zvZ9v6xAU5oyNYSlaj31jRIBR6CMykB_qpVfGhwiFe5S4kRbfN_NdovNQHk1dmB8_jyqnhk7KuG79ZZluv-PvsTTy33vXtwsrL68mobziV-M_lyAfsM3EbUXVMxkiNTkoU95ept4fFVlEjChSLCFh3IA2gzq7b-DKvxa6rW3HmU9W25u8uzOZgHHOKQ0BPqJ3neaDRjppwEiPFwKvGP1yTQGqDlceQt87YiC7xJ7TnkvFJEJtnm6uBmL6JagOUXTIHfaeLS-mvCfZ_d4YtldQVOsII3qBFmCymVRtnhNYttpWEgwqUpiwbm1lKND8SuF4gVuRMr_-Wa6Km1ruzCQQoThktxuumz4uLQ1nV5UPGUpLDQZ4zKIP1ukXsSl15gGjZrxo6Mi8Z8_9w.bvhA6orjOzo-XUTtAWPpaw/__results___files/__results___20_0.png">
            <a:extLst>
              <a:ext uri="{FF2B5EF4-FFF2-40B4-BE49-F238E27FC236}">
                <a16:creationId xmlns:a16="http://schemas.microsoft.com/office/drawing/2014/main" id="{869B903F-B199-4223-B63E-DBD50E8A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70" y="2420682"/>
            <a:ext cx="3080004" cy="432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8815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5048D"/>
      </a:accent1>
      <a:accent2>
        <a:srgbClr val="0836A4"/>
      </a:accent2>
      <a:accent3>
        <a:srgbClr val="061E99"/>
      </a:accent3>
      <a:accent4>
        <a:srgbClr val="15FFFF"/>
      </a:accent4>
      <a:accent5>
        <a:srgbClr val="FD63FF"/>
      </a:accent5>
      <a:accent6>
        <a:srgbClr val="1057B3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759</Words>
  <Application>Microsoft Office PowerPoint</Application>
  <PresentationFormat>宽屏</PresentationFormat>
  <Paragraphs>278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DengXian</vt:lpstr>
      <vt:lpstr>Microsoft YaHei</vt:lpstr>
      <vt:lpstr>Microsoft YaHei</vt:lpstr>
      <vt:lpstr>Arial</vt:lpstr>
      <vt:lpstr>Segoe UI</vt:lpstr>
      <vt:lpstr>主题5</vt:lpstr>
      <vt:lpstr>赛题背景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滴滴ETA打榜进度</dc:title>
  <dc:creator>ASUS</dc:creator>
  <cp:lastModifiedBy>909336740@qq.com</cp:lastModifiedBy>
  <cp:revision>230</cp:revision>
  <dcterms:created xsi:type="dcterms:W3CDTF">2021-06-03T10:17:57Z</dcterms:created>
  <dcterms:modified xsi:type="dcterms:W3CDTF">2021-08-10T07:02:23Z</dcterms:modified>
</cp:coreProperties>
</file>